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9" r:id="rId3"/>
    <p:sldId id="257" r:id="rId4"/>
    <p:sldId id="260" r:id="rId5"/>
    <p:sldId id="261" r:id="rId6"/>
    <p:sldId id="268" r:id="rId7"/>
    <p:sldId id="274" r:id="rId8"/>
    <p:sldId id="270" r:id="rId9"/>
    <p:sldId id="258" r:id="rId10"/>
    <p:sldId id="262" r:id="rId11"/>
    <p:sldId id="264" r:id="rId12"/>
    <p:sldId id="263" r:id="rId13"/>
    <p:sldId id="265" r:id="rId14"/>
    <p:sldId id="271" r:id="rId15"/>
    <p:sldId id="275" r:id="rId16"/>
    <p:sldId id="272" r:id="rId17"/>
    <p:sldId id="267" r:id="rId18"/>
    <p:sldId id="259" r:id="rId19"/>
    <p:sldId id="266" r:id="rId20"/>
    <p:sldId id="273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3A6BE-7D87-47CF-829A-A3E468EAC068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B6075-3DA0-4DB4-814C-00D1B690F1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B6075-3DA0-4DB4-814C-00D1B690F18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D8567A1-0EF9-4CDC-A177-D0DAF05A08A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B78CBC4-189C-4BE0-AE5D-035F500A9F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3</a:t>
            </a:r>
            <a:br>
              <a:rPr lang="en-US" dirty="0" smtClean="0"/>
            </a:br>
            <a:r>
              <a:rPr lang="en-US" dirty="0" smtClean="0">
                <a:solidFill>
                  <a:schemeClr val="accent1"/>
                </a:solidFill>
              </a:rPr>
              <a:t>Introduction to the Periodic Table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Fill in the blanks in your notes with the words or phrases in </a:t>
            </a:r>
            <a:r>
              <a:rPr lang="en-US" b="1" dirty="0" smtClean="0">
                <a:solidFill>
                  <a:schemeClr val="accent2"/>
                </a:solidFill>
              </a:rPr>
              <a:t>red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the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Metals</a:t>
            </a:r>
            <a:r>
              <a:rPr lang="en-US" dirty="0" smtClean="0"/>
              <a:t> are elements that are generally shiny when smooth and clean, solid at room temperature, and good conductors of heat and electricity.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Group 1A</a:t>
            </a:r>
            <a:r>
              <a:rPr lang="en-US" dirty="0" smtClean="0"/>
              <a:t> elements (except for hydrogen) are known as the </a:t>
            </a:r>
            <a:r>
              <a:rPr lang="en-US" b="1" dirty="0" smtClean="0">
                <a:solidFill>
                  <a:schemeClr val="accent2"/>
                </a:solidFill>
              </a:rPr>
              <a:t>alkali metals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Group 2A</a:t>
            </a:r>
            <a:r>
              <a:rPr lang="en-US" dirty="0" smtClean="0"/>
              <a:t> elements are known as the </a:t>
            </a:r>
            <a:r>
              <a:rPr lang="en-US" b="1" dirty="0" smtClean="0">
                <a:solidFill>
                  <a:schemeClr val="accent2"/>
                </a:solidFill>
              </a:rPr>
              <a:t>alkaline earth metals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Group B</a:t>
            </a:r>
            <a:r>
              <a:rPr lang="en-US" dirty="0" smtClean="0">
                <a:solidFill>
                  <a:schemeClr val="tx1"/>
                </a:solidFill>
              </a:rPr>
              <a:t> elements (transition elements) are divided into </a:t>
            </a:r>
            <a:r>
              <a:rPr lang="en-US" b="1" dirty="0" smtClean="0">
                <a:solidFill>
                  <a:schemeClr val="accent2"/>
                </a:solidFill>
              </a:rPr>
              <a:t>transition metals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b="1" dirty="0" smtClean="0">
                <a:solidFill>
                  <a:schemeClr val="accent2"/>
                </a:solidFill>
              </a:rPr>
              <a:t>inner transition metals</a:t>
            </a:r>
          </a:p>
          <a:p>
            <a:pPr lvl="2"/>
            <a:r>
              <a:rPr lang="en-US" b="1" dirty="0" smtClean="0">
                <a:solidFill>
                  <a:schemeClr val="accent2"/>
                </a:solidFill>
              </a:rPr>
              <a:t>Lanthanide series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2"/>
                </a:solidFill>
              </a:rPr>
              <a:t>actinide series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the Elements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11" y="2438401"/>
            <a:ext cx="884056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the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Nonmetals</a:t>
            </a:r>
            <a:r>
              <a:rPr lang="en-US" dirty="0" smtClean="0"/>
              <a:t> are elements that are generally gases or brittle, dull-looking solids, and poor conductors of heat and electricity.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Group 7A</a:t>
            </a:r>
            <a:r>
              <a:rPr lang="en-US" dirty="0" smtClean="0"/>
              <a:t> elements are known as the </a:t>
            </a:r>
            <a:r>
              <a:rPr lang="en-US" b="1" dirty="0" smtClean="0">
                <a:solidFill>
                  <a:schemeClr val="accent2"/>
                </a:solidFill>
              </a:rPr>
              <a:t>halogens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Group 8A </a:t>
            </a:r>
            <a:r>
              <a:rPr lang="en-US" dirty="0" smtClean="0"/>
              <a:t>elements are known as the </a:t>
            </a:r>
            <a:r>
              <a:rPr lang="en-US" b="1" dirty="0" smtClean="0">
                <a:solidFill>
                  <a:schemeClr val="accent2"/>
                </a:solidFill>
              </a:rPr>
              <a:t>noble gases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371600"/>
            <a:ext cx="2935918" cy="374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5334000"/>
            <a:ext cx="30130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the Elements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Metalloids</a:t>
            </a:r>
            <a:r>
              <a:rPr lang="en-US" dirty="0" smtClean="0"/>
              <a:t> are elements with physical and chemical properties of both metals and nonmetals.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Semiconductors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61377"/>
            <a:ext cx="2819400" cy="402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648200"/>
            <a:ext cx="296520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838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Why is the last group of the periodic table known as the noble gases?</a:t>
            </a:r>
            <a:endParaRPr lang="en-US" dirty="0"/>
          </a:p>
        </p:txBody>
      </p:sp>
      <p:pic>
        <p:nvPicPr>
          <p:cNvPr id="4098" name="Picture 2" descr="http://www.slate.com/content/dam/slate/archive/2010/07/1_123125_2257175_2259456_100702_bpt_hel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47975"/>
            <a:ext cx="24003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0744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010400" cy="49377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Based on the information on slides 8-14 and pages 95-113 of your text, you should now be able to complete homework #2</a:t>
            </a: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Question #3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one comes up next in the sequence?</a:t>
            </a:r>
            <a:endParaRPr lang="en-US" dirty="0"/>
          </a:p>
        </p:txBody>
      </p:sp>
      <p:pic>
        <p:nvPicPr>
          <p:cNvPr id="5122" name="Picture 2" descr="http://www.proprofs.com/quiz-school/upload/yuiupload/8318676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09800"/>
            <a:ext cx="617805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9808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Trends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Atomic Radius…</a:t>
            </a:r>
          </a:p>
          <a:p>
            <a:pPr lvl="1"/>
            <a:r>
              <a:rPr lang="en-US" dirty="0" smtClean="0"/>
              <a:t>Trends within periods</a:t>
            </a:r>
          </a:p>
          <a:p>
            <a:pPr lvl="2"/>
            <a:r>
              <a:rPr lang="en-US" b="1" dirty="0" smtClean="0">
                <a:solidFill>
                  <a:schemeClr val="accent2"/>
                </a:solidFill>
              </a:rPr>
              <a:t>Decrease</a:t>
            </a:r>
            <a:r>
              <a:rPr lang="en-US" dirty="0" smtClean="0"/>
              <a:t> in atomic radii as you move </a:t>
            </a:r>
            <a:r>
              <a:rPr lang="en-US" b="1" dirty="0" smtClean="0">
                <a:solidFill>
                  <a:schemeClr val="accent2"/>
                </a:solidFill>
              </a:rPr>
              <a:t>left-to-right</a:t>
            </a:r>
            <a:r>
              <a:rPr lang="en-US" dirty="0" smtClean="0"/>
              <a:t> across a period</a:t>
            </a:r>
          </a:p>
          <a:p>
            <a:pPr lvl="1"/>
            <a:r>
              <a:rPr lang="en-US" dirty="0" smtClean="0"/>
              <a:t>Trends within groups</a:t>
            </a:r>
          </a:p>
          <a:p>
            <a:pPr lvl="2"/>
            <a:r>
              <a:rPr lang="en-US" b="1" dirty="0" smtClean="0">
                <a:solidFill>
                  <a:schemeClr val="accent2"/>
                </a:solidFill>
              </a:rPr>
              <a:t>Increase</a:t>
            </a:r>
            <a:r>
              <a:rPr lang="en-US" dirty="0" smtClean="0"/>
              <a:t> in atomic radii as you move </a:t>
            </a:r>
            <a:r>
              <a:rPr lang="en-US" b="1" dirty="0" smtClean="0">
                <a:solidFill>
                  <a:schemeClr val="accent2"/>
                </a:solidFill>
              </a:rPr>
              <a:t>down</a:t>
            </a:r>
            <a:r>
              <a:rPr lang="en-US" dirty="0" smtClean="0"/>
              <a:t> a group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47800"/>
            <a:ext cx="4412485" cy="430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Trends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Electronegativity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err="1" smtClean="0">
                <a:solidFill>
                  <a:schemeClr val="accent2"/>
                </a:solidFill>
              </a:rPr>
              <a:t>electronegativity</a:t>
            </a:r>
            <a:r>
              <a:rPr lang="en-US" dirty="0" smtClean="0"/>
              <a:t> of an element indicates the relative ability of its atoms to attract electrons in a chemical bond.</a:t>
            </a:r>
          </a:p>
          <a:p>
            <a:pPr lvl="1"/>
            <a:r>
              <a:rPr lang="en-US" dirty="0" smtClean="0"/>
              <a:t>Trend within periods</a:t>
            </a:r>
          </a:p>
          <a:p>
            <a:pPr lvl="2"/>
            <a:r>
              <a:rPr lang="en-US" b="1" dirty="0" smtClean="0">
                <a:solidFill>
                  <a:schemeClr val="accent2"/>
                </a:solidFill>
              </a:rPr>
              <a:t>Increases</a:t>
            </a:r>
            <a:r>
              <a:rPr lang="en-US" dirty="0" smtClean="0"/>
              <a:t> as you move </a:t>
            </a:r>
            <a:r>
              <a:rPr lang="en-US" b="1" dirty="0" smtClean="0">
                <a:solidFill>
                  <a:schemeClr val="accent2"/>
                </a:solidFill>
              </a:rPr>
              <a:t>left-to-right</a:t>
            </a:r>
            <a:r>
              <a:rPr lang="en-US" dirty="0" smtClean="0"/>
              <a:t> across a period</a:t>
            </a:r>
          </a:p>
          <a:p>
            <a:pPr lvl="1"/>
            <a:r>
              <a:rPr lang="en-US" dirty="0" smtClean="0"/>
              <a:t>Trend within groups</a:t>
            </a:r>
          </a:p>
          <a:p>
            <a:pPr lvl="2"/>
            <a:r>
              <a:rPr lang="en-US" b="1" dirty="0" smtClean="0">
                <a:solidFill>
                  <a:schemeClr val="accent2"/>
                </a:solidFill>
              </a:rPr>
              <a:t>Decreases</a:t>
            </a:r>
            <a:r>
              <a:rPr lang="en-US" dirty="0" smtClean="0"/>
              <a:t> as you move </a:t>
            </a:r>
            <a:r>
              <a:rPr lang="en-US" b="1" dirty="0" smtClean="0">
                <a:solidFill>
                  <a:schemeClr val="accent2"/>
                </a:solidFill>
              </a:rPr>
              <a:t>down</a:t>
            </a:r>
            <a:r>
              <a:rPr lang="en-US" dirty="0" smtClean="0"/>
              <a:t> a group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3" y="2514600"/>
            <a:ext cx="49008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Trends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Valence Electrons…</a:t>
            </a:r>
          </a:p>
          <a:p>
            <a:pPr lvl="1"/>
            <a:r>
              <a:rPr lang="en-US" dirty="0" smtClean="0"/>
              <a:t>Atoms in the same group have </a:t>
            </a:r>
            <a:r>
              <a:rPr lang="en-US" b="1" dirty="0" smtClean="0">
                <a:solidFill>
                  <a:schemeClr val="accent2"/>
                </a:solidFill>
              </a:rPr>
              <a:t>similar chemical properties</a:t>
            </a:r>
            <a:r>
              <a:rPr lang="en-US" dirty="0" smtClean="0"/>
              <a:t> because they have the </a:t>
            </a:r>
            <a:r>
              <a:rPr lang="en-US" b="1" dirty="0" smtClean="0">
                <a:solidFill>
                  <a:schemeClr val="accent2"/>
                </a:solidFill>
              </a:rPr>
              <a:t>same number of valence electrons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2"/>
                </a:solidFill>
              </a:rPr>
              <a:t>energy level</a:t>
            </a:r>
            <a:r>
              <a:rPr lang="en-US" dirty="0" smtClean="0"/>
              <a:t> of an atom’s valence electrons indicate the </a:t>
            </a:r>
            <a:r>
              <a:rPr lang="en-US" b="1" dirty="0" smtClean="0">
                <a:solidFill>
                  <a:schemeClr val="accent2"/>
                </a:solidFill>
              </a:rPr>
              <a:t>period</a:t>
            </a:r>
            <a:r>
              <a:rPr lang="en-US" dirty="0" smtClean="0"/>
              <a:t> in which it is found.</a:t>
            </a:r>
          </a:p>
          <a:p>
            <a:pPr lvl="2"/>
            <a:r>
              <a:rPr lang="en-US" dirty="0" smtClean="0"/>
              <a:t>A representative element’s </a:t>
            </a:r>
            <a:r>
              <a:rPr lang="en-US" b="1" dirty="0" smtClean="0">
                <a:solidFill>
                  <a:schemeClr val="accent2"/>
                </a:solidFill>
              </a:rPr>
              <a:t>group number</a:t>
            </a:r>
            <a:r>
              <a:rPr lang="en-US" dirty="0" smtClean="0"/>
              <a:t> and the </a:t>
            </a:r>
            <a:r>
              <a:rPr lang="en-US" b="1" dirty="0" smtClean="0">
                <a:solidFill>
                  <a:schemeClr val="accent2"/>
                </a:solidFill>
              </a:rPr>
              <a:t>number of valence electrons</a:t>
            </a:r>
            <a:r>
              <a:rPr lang="en-US" dirty="0" smtClean="0"/>
              <a:t> it contains are equal (with a few exceptions).</a:t>
            </a:r>
          </a:p>
          <a:p>
            <a:pPr lvl="2"/>
            <a:r>
              <a:rPr lang="en-US" dirty="0" smtClean="0"/>
              <a:t>Atoms can gain or lose one or more electrons and acquire a net charge.</a:t>
            </a:r>
          </a:p>
          <a:p>
            <a:pPr lvl="3"/>
            <a:r>
              <a:rPr lang="en-US" dirty="0" smtClean="0"/>
              <a:t>An </a:t>
            </a:r>
            <a:r>
              <a:rPr lang="en-US" b="1" dirty="0" smtClean="0">
                <a:solidFill>
                  <a:schemeClr val="accent2"/>
                </a:solidFill>
              </a:rPr>
              <a:t>ion</a:t>
            </a:r>
            <a:r>
              <a:rPr lang="en-US" dirty="0" smtClean="0"/>
              <a:t> is at atom or a bonded group of atoms that has a positive or negative charge.</a:t>
            </a:r>
          </a:p>
          <a:p>
            <a:pPr lvl="3"/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2"/>
                </a:solidFill>
              </a:rPr>
              <a:t>octet rule</a:t>
            </a:r>
            <a:r>
              <a:rPr lang="en-US" dirty="0" smtClean="0"/>
              <a:t> states that atoms tend to gain, lose, or share electrons in order to acquire a full set of </a:t>
            </a:r>
            <a:r>
              <a:rPr lang="en-US" b="1" dirty="0" smtClean="0">
                <a:solidFill>
                  <a:schemeClr val="accent2"/>
                </a:solidFill>
              </a:rPr>
              <a:t>eight valence electrons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Questions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60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is an octave? </a:t>
            </a:r>
            <a:r>
              <a:rPr lang="en-US" sz="2200" dirty="0" smtClean="0"/>
              <a:t>(Hint: look at the picture below)</a:t>
            </a:r>
            <a:endParaRPr lang="en-US" sz="2200" dirty="0"/>
          </a:p>
        </p:txBody>
      </p:sp>
      <p:pic>
        <p:nvPicPr>
          <p:cNvPr id="2050" name="Picture 2" descr="http://2.bp.blogspot.com/_Z2wiHziXEbk/TBubv4X5G0I/AAAAAAAAAik/ryTKwKP4RvY/s1600/piano-keyboard-no-note-names-larg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52626"/>
            <a:ext cx="8067675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eft Brace 3"/>
          <p:cNvSpPr/>
          <p:nvPr/>
        </p:nvSpPr>
        <p:spPr>
          <a:xfrm rot="16200000">
            <a:off x="1714500" y="3314700"/>
            <a:ext cx="457200" cy="2362200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4131469" y="3336131"/>
            <a:ext cx="457200" cy="2319338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16200000">
            <a:off x="6557963" y="3348037"/>
            <a:ext cx="457200" cy="2295526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4800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octave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24600" y="4800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octave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62400" y="4800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octave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388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Questions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371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Why do you think that the size of the atom increases as you go from the top of the periodic table to the bottom of the table?</a:t>
            </a:r>
            <a:endParaRPr lang="en-US" dirty="0"/>
          </a:p>
        </p:txBody>
      </p:sp>
      <p:pic>
        <p:nvPicPr>
          <p:cNvPr id="6146" name="Picture 2" descr="http://crystalmaker.com/support/tutorials/crystalmaker/atomicradii/resources/VFI_Atomic_Radii_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667000"/>
            <a:ext cx="5105400" cy="337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8111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315200" cy="24231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Based on the information on slides 16-20 alone, (this information is not in your book), you should be able to complete homework #3 </a:t>
            </a:r>
          </a:p>
          <a:p>
            <a:endParaRPr lang="en-US" sz="2000" dirty="0" smtClean="0"/>
          </a:p>
          <a:p>
            <a:r>
              <a:rPr lang="en-US" sz="2000" dirty="0" smtClean="0"/>
              <a:t>Your homework (#1-3) is due on Wednesday, 12/12.</a:t>
            </a:r>
          </a:p>
          <a:p>
            <a:r>
              <a:rPr lang="en-US" sz="2000" dirty="0" smtClean="0"/>
              <a:t>The homework quiz is on Wednesday as well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the Modern Periodic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Search for a Periodic Table…</a:t>
            </a:r>
          </a:p>
          <a:p>
            <a:pPr lvl="1"/>
            <a:r>
              <a:rPr lang="en-US" dirty="0" smtClean="0"/>
              <a:t>Chemists wanted to organize the elements into a system that would </a:t>
            </a:r>
            <a:r>
              <a:rPr lang="en-US" b="1" dirty="0" smtClean="0">
                <a:solidFill>
                  <a:schemeClr val="accent2"/>
                </a:solidFill>
              </a:rPr>
              <a:t>show similarities</a:t>
            </a:r>
            <a:r>
              <a:rPr lang="en-US" dirty="0" smtClean="0"/>
              <a:t> while </a:t>
            </a:r>
            <a:r>
              <a:rPr lang="en-US" b="1" dirty="0" smtClean="0">
                <a:solidFill>
                  <a:schemeClr val="accent2"/>
                </a:solidFill>
              </a:rPr>
              <a:t>acknowledging differences</a:t>
            </a:r>
            <a:r>
              <a:rPr lang="en-US" dirty="0" smtClean="0"/>
              <a:t>.</a:t>
            </a:r>
          </a:p>
          <a:p>
            <a:pPr lvl="2"/>
            <a:r>
              <a:rPr lang="en-US" b="1" dirty="0" smtClean="0">
                <a:solidFill>
                  <a:schemeClr val="accent2"/>
                </a:solidFill>
              </a:rPr>
              <a:t>Atomic mass</a:t>
            </a:r>
            <a:r>
              <a:rPr lang="en-US" dirty="0" smtClean="0"/>
              <a:t> used as the basis</a:t>
            </a:r>
          </a:p>
          <a:p>
            <a:pPr lvl="1"/>
            <a:r>
              <a:rPr lang="en-US" dirty="0" smtClean="0"/>
              <a:t>J.W. </a:t>
            </a:r>
            <a:r>
              <a:rPr lang="en-US" b="1" dirty="0" err="1" smtClean="0">
                <a:solidFill>
                  <a:schemeClr val="accent2"/>
                </a:solidFill>
              </a:rPr>
              <a:t>Döbereiner</a:t>
            </a:r>
            <a:r>
              <a:rPr lang="en-US" dirty="0" smtClean="0"/>
              <a:t> (1829)</a:t>
            </a:r>
          </a:p>
          <a:p>
            <a:pPr lvl="2"/>
            <a:r>
              <a:rPr lang="en-US" dirty="0" smtClean="0"/>
              <a:t>Classified some elements with similar properties into groups of three called </a:t>
            </a:r>
            <a:r>
              <a:rPr lang="en-US" b="1" dirty="0" smtClean="0">
                <a:solidFill>
                  <a:schemeClr val="accent2"/>
                </a:solidFill>
              </a:rPr>
              <a:t>triads</a:t>
            </a:r>
            <a:endParaRPr lang="en-US" dirty="0" smtClean="0"/>
          </a:p>
          <a:p>
            <a:pPr lvl="2"/>
            <a:r>
              <a:rPr lang="en-US" dirty="0" smtClean="0"/>
              <a:t>Their properties varied in an orderly way according to their atomic masses.</a:t>
            </a:r>
          </a:p>
          <a:p>
            <a:pPr lvl="1"/>
            <a:r>
              <a:rPr lang="en-US" dirty="0" smtClean="0"/>
              <a:t>John </a:t>
            </a:r>
            <a:r>
              <a:rPr lang="en-US" b="1" dirty="0" smtClean="0">
                <a:solidFill>
                  <a:schemeClr val="accent2"/>
                </a:solidFill>
              </a:rPr>
              <a:t>Newlands</a:t>
            </a:r>
            <a:r>
              <a:rPr lang="en-US" dirty="0" smtClean="0"/>
              <a:t> (1864)</a:t>
            </a:r>
          </a:p>
          <a:p>
            <a:pPr lvl="2"/>
            <a:r>
              <a:rPr lang="en-US" dirty="0" smtClean="0"/>
              <a:t>Created the </a:t>
            </a:r>
            <a:r>
              <a:rPr lang="en-US" b="1" dirty="0" smtClean="0">
                <a:solidFill>
                  <a:schemeClr val="accent2"/>
                </a:solidFill>
              </a:rPr>
              <a:t>law of octaves</a:t>
            </a:r>
            <a:r>
              <a:rPr lang="en-US" dirty="0" smtClean="0"/>
              <a:t> which stated that the properties of the elements repeated every eighth element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the Modern Periodic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 err="1" smtClean="0"/>
              <a:t>Dimitri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/>
                </a:solidFill>
              </a:rPr>
              <a:t>Mendeleev</a:t>
            </a:r>
            <a:r>
              <a:rPr lang="en-US" dirty="0" smtClean="0"/>
              <a:t> (1869)</a:t>
            </a:r>
          </a:p>
          <a:p>
            <a:pPr lvl="2"/>
            <a:r>
              <a:rPr lang="en-US" dirty="0" smtClean="0"/>
              <a:t>Arranged the elements in order of </a:t>
            </a:r>
            <a:r>
              <a:rPr lang="en-US" b="1" dirty="0" smtClean="0">
                <a:solidFill>
                  <a:schemeClr val="accent2"/>
                </a:solidFill>
              </a:rPr>
              <a:t>increasing atomic mass</a:t>
            </a:r>
            <a:r>
              <a:rPr lang="en-US" dirty="0" smtClean="0"/>
              <a:t> into </a:t>
            </a:r>
            <a:r>
              <a:rPr lang="en-US" b="1" dirty="0" smtClean="0">
                <a:solidFill>
                  <a:schemeClr val="accent2"/>
                </a:solidFill>
              </a:rPr>
              <a:t>columns with similar properties</a:t>
            </a:r>
          </a:p>
          <a:p>
            <a:pPr lvl="2"/>
            <a:r>
              <a:rPr lang="en-US" dirty="0" smtClean="0"/>
              <a:t>Predicted the existence and properties of undiscovered elements</a:t>
            </a:r>
          </a:p>
          <a:p>
            <a:pPr lvl="2"/>
            <a:r>
              <a:rPr lang="en-US" dirty="0" smtClean="0"/>
              <a:t>Showed that the properties of the elements repeat in an orderly way from row to row of the table</a:t>
            </a:r>
          </a:p>
          <a:p>
            <a:pPr lvl="3"/>
            <a:r>
              <a:rPr lang="en-US" b="1" dirty="0" smtClean="0">
                <a:solidFill>
                  <a:schemeClr val="accent2"/>
                </a:solidFill>
              </a:rPr>
              <a:t>Periodicity</a:t>
            </a:r>
            <a:r>
              <a:rPr lang="en-US" dirty="0" smtClean="0"/>
              <a:t> is the tendency to recur at regular intervals.</a:t>
            </a:r>
          </a:p>
          <a:p>
            <a:pPr lvl="1"/>
            <a:r>
              <a:rPr lang="en-US" dirty="0" smtClean="0"/>
              <a:t>Henry </a:t>
            </a:r>
            <a:r>
              <a:rPr lang="en-US" b="1" dirty="0" smtClean="0">
                <a:solidFill>
                  <a:schemeClr val="accent2"/>
                </a:solidFill>
              </a:rPr>
              <a:t>Moseley</a:t>
            </a:r>
            <a:r>
              <a:rPr lang="en-US" dirty="0" smtClean="0"/>
              <a:t> (1913)</a:t>
            </a:r>
          </a:p>
          <a:p>
            <a:pPr lvl="2"/>
            <a:r>
              <a:rPr lang="en-US" dirty="0" smtClean="0"/>
              <a:t>Discovered that atoms of each element contain a unique number of protons in their nuclei (=atomic number)</a:t>
            </a:r>
          </a:p>
          <a:p>
            <a:pPr lvl="2"/>
            <a:r>
              <a:rPr lang="en-US" dirty="0" smtClean="0"/>
              <a:t>Arranged the elements in order of </a:t>
            </a:r>
            <a:r>
              <a:rPr lang="en-US" b="1" dirty="0" smtClean="0">
                <a:solidFill>
                  <a:schemeClr val="accent2"/>
                </a:solidFill>
              </a:rPr>
              <a:t>increasing atomic number</a:t>
            </a:r>
            <a:r>
              <a:rPr lang="en-US" dirty="0" smtClean="0"/>
              <a:t> to show a clear periodic pattern of properties</a:t>
            </a:r>
          </a:p>
          <a:p>
            <a:pPr lvl="3"/>
            <a:r>
              <a:rPr lang="en-US" dirty="0" smtClean="0"/>
              <a:t>The statement that the physical and chemical properties of the elements repeat in a regular pattern when they are arranged in order of increasing atomic number is known as the </a:t>
            </a:r>
            <a:r>
              <a:rPr lang="en-US" b="1" dirty="0" smtClean="0">
                <a:solidFill>
                  <a:schemeClr val="accent2"/>
                </a:solidFill>
              </a:rPr>
              <a:t>periodic law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the Modern Periodic Table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934" y="1219200"/>
            <a:ext cx="7431066" cy="506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 #1</a:t>
            </a:r>
            <a:endParaRPr lang="en-US" dirty="0"/>
          </a:p>
        </p:txBody>
      </p:sp>
      <p:pic>
        <p:nvPicPr>
          <p:cNvPr id="1026" name="Picture 2" descr="http://static.guim.co.uk/sys-images/Guardian/Pix/pictures/2012/4/4/1333548724913/Battleship-board-game-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8325" y="3268980"/>
            <a:ext cx="2514600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6724" y="1295400"/>
            <a:ext cx="8296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does the game “Battleship” have in common with the modern periodic table?</a:t>
            </a:r>
            <a:endParaRPr lang="en-US" sz="2400" dirty="0"/>
          </a:p>
        </p:txBody>
      </p:sp>
      <p:pic>
        <p:nvPicPr>
          <p:cNvPr id="1028" name="Picture 4" descr="http://www.gamesmuseum.uwaterloo.ca/VirtualExhibits/electronic/battery/battleship/Electronic%20Battleship%20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550" y="2514600"/>
            <a:ext cx="474702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5020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95400"/>
            <a:ext cx="7010400" cy="24993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Based on the presentation in slides 1-6 and the information on pages 86-94, you should be able to do homework #1 in your packet.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Question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99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do the following objects all have in common?</a:t>
            </a:r>
            <a:endParaRPr lang="en-US" dirty="0"/>
          </a:p>
        </p:txBody>
      </p:sp>
      <p:pic>
        <p:nvPicPr>
          <p:cNvPr id="3074" name="Picture 2" descr="http://designshack.net/wp-content/uploads/freebie-paper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1"/>
            <a:ext cx="36742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walking-on-water.org/wp-content/uploads/2011/12/oak-tre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11735"/>
            <a:ext cx="2971800" cy="197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woodenfurniture.net/new%20collection/tables/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9112" y="4495800"/>
            <a:ext cx="3573088" cy="223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172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Classification of the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Modern Periodic Table…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Elements are arranged in order of increasing atomic number into a series of columns, called </a:t>
            </a:r>
            <a:r>
              <a:rPr lang="en-US" b="1" dirty="0" smtClean="0">
                <a:solidFill>
                  <a:schemeClr val="accent2"/>
                </a:solidFill>
              </a:rPr>
              <a:t>groups</a:t>
            </a:r>
            <a:r>
              <a:rPr lang="en-US" dirty="0" smtClean="0">
                <a:solidFill>
                  <a:schemeClr val="tx1"/>
                </a:solidFill>
              </a:rPr>
              <a:t> (or families), and rows, called </a:t>
            </a:r>
            <a:r>
              <a:rPr lang="en-US" b="1" dirty="0" smtClean="0">
                <a:solidFill>
                  <a:schemeClr val="accent2"/>
                </a:solidFill>
              </a:rPr>
              <a:t>periods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groups designated with an “A” are often referred to as the main group, or </a:t>
            </a:r>
            <a:r>
              <a:rPr lang="en-US" b="1" dirty="0" smtClean="0">
                <a:solidFill>
                  <a:schemeClr val="accent2"/>
                </a:solidFill>
              </a:rPr>
              <a:t>representative elements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groups designated with a “B” are referred to as the </a:t>
            </a:r>
            <a:r>
              <a:rPr lang="en-US" b="1" dirty="0" smtClean="0">
                <a:solidFill>
                  <a:schemeClr val="accent2"/>
                </a:solidFill>
              </a:rPr>
              <a:t>transition elements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724400"/>
            <a:ext cx="288333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nit 3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290</TotalTime>
  <Words>885</Words>
  <Application>Microsoft Office PowerPoint</Application>
  <PresentationFormat>On-screen Show (4:3)</PresentationFormat>
  <Paragraphs>87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Origin</vt:lpstr>
      <vt:lpstr>Chapter 3 Introduction to the Periodic Table</vt:lpstr>
      <vt:lpstr>Warm-up Questions #1</vt:lpstr>
      <vt:lpstr>Development of the Modern Periodic Table</vt:lpstr>
      <vt:lpstr>Development of the Modern Periodic Table</vt:lpstr>
      <vt:lpstr>Development of the Modern Periodic Table</vt:lpstr>
      <vt:lpstr>Exit Question #1</vt:lpstr>
      <vt:lpstr>Benchmark </vt:lpstr>
      <vt:lpstr>Warm-up Question #2</vt:lpstr>
      <vt:lpstr>Classification of the Elements</vt:lpstr>
      <vt:lpstr>Classification of the Elements</vt:lpstr>
      <vt:lpstr>Classification of the Elements</vt:lpstr>
      <vt:lpstr>Classification of the Elements</vt:lpstr>
      <vt:lpstr>Classification of the Elements</vt:lpstr>
      <vt:lpstr>Exit Question #2</vt:lpstr>
      <vt:lpstr>Benchmark</vt:lpstr>
      <vt:lpstr>Warm-up Question #3</vt:lpstr>
      <vt:lpstr>Periodic Trends</vt:lpstr>
      <vt:lpstr>Periodic Trends</vt:lpstr>
      <vt:lpstr>Periodic Trends</vt:lpstr>
      <vt:lpstr>Exit Questions #3</vt:lpstr>
      <vt:lpstr>Benchmark</vt:lpstr>
    </vt:vector>
  </TitlesOfParts>
  <Company>Upper Dublin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Introduction to the Periodic Table</dc:title>
  <dc:creator>ljones</dc:creator>
  <cp:lastModifiedBy>dpav</cp:lastModifiedBy>
  <cp:revision>38</cp:revision>
  <dcterms:created xsi:type="dcterms:W3CDTF">2012-11-20T16:01:08Z</dcterms:created>
  <dcterms:modified xsi:type="dcterms:W3CDTF">2012-12-06T16:39:02Z</dcterms:modified>
</cp:coreProperties>
</file>